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32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6"/>
    <p:restoredTop sz="94687"/>
  </p:normalViewPr>
  <p:slideViewPr>
    <p:cSldViewPr snapToGrid="0">
      <p:cViewPr>
        <p:scale>
          <a:sx n="93" d="100"/>
          <a:sy n="93" d="100"/>
        </p:scale>
        <p:origin x="872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FF33-A985-5EC0-9304-B361BC1A96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1275D1-4608-CBFE-46AD-296AAC7EB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B1DE9-F941-3BCF-45BA-23CF241A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1C131-EBCC-A27B-F8F5-F5099A2E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9CD5E-E97B-48AF-827F-BB42C178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0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5F485-01F8-271F-1263-BD463C6C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F8FF4-BED5-B6E2-A8DA-D36F46612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98D6C-B7A2-DE77-8050-4BC89EC54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E3DAD-1020-4BC9-A7EB-4B22AA2AF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0B5F2-4463-1663-6215-BCAA00FC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C054DB-BED4-6B8D-D7B5-2851134AB4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B4725-A0B6-8686-1058-771070CC18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11347-4AA1-D5FE-F3E4-F01AE279B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772B6-E3C7-94A5-1679-D8C0B01E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F0375-FE27-6F76-DB2E-0789288E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2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EA143-815B-BD96-0058-B2F8AC82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D9319-F82B-31E4-7F76-9E9B9BCA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D1828-2680-FB2F-ED2F-A831B7134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A3ED5-A2AD-A5F7-BC98-D512F175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95A07-EB7D-7C39-334F-460A22AC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CED8B-6081-C97C-7F45-3C4673FFA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83349-1C73-D9A8-C769-032C3E55C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4D571-B466-E58A-7A96-3E06DC2C3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BAACC-2364-A9D7-7C2A-8014084F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9E3EE-1D4F-AD12-2BEB-F3AC5343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1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A218-8FEA-7EB2-1A03-8121B773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05A0B-D16B-2D50-A03C-AFEC478BC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421BD-BD9E-3630-AF58-04ED33972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D1DE5-34CC-3C3A-4A90-E7101F7A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1A45F-79A8-40AB-1CE7-A4A690C93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4EA29-2523-1945-B212-18C76FF0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0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CAD31-42DC-6EF3-CAAF-164AE64C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229FA-6A10-EA1B-7F7D-2218E8E4A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7EECA-3DC5-A1B6-32FB-28EEEA09B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8401CC-1EAE-2A3A-3C56-6A04D5676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F8F005-1717-B4CB-F725-CDEA3B8D9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55D1B9-79AD-9468-184C-D181D48A2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1FE238-B46C-CDEC-1C51-B8B1D6F0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65BCBD-6395-0946-91E4-2FB21DF50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393A-0853-84BA-B4CB-883F727E0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EDCF9-F1E8-E028-8448-D3C54C55B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5CB9D-072D-D2FB-E1A1-6E1CA8FB8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B426A-FF09-A150-0B4A-DC99848C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9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36784B-BA0C-33E0-E5AF-35831F8A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42544-91AC-F82C-E7B4-12DD4773F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A9E7-2A78-321C-8982-715EC80B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9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2223-9730-691F-1853-628E24EF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6041A-D340-6375-6FBE-6B48E9FC3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60B4D-8701-0A25-749B-A59D993CA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5D7A3-24FA-7FE8-37F7-748BDA248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B57F9B-494D-5FE2-1666-BCA50C0A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5C0F3-490D-57AD-70BD-7EAEF093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25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30C05-B095-DE88-7995-EC002771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235B73-EC32-2479-FC01-A216BA45A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16206-4C93-BE2E-3B30-C437F124A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9D4BA9-FEB3-2063-5754-8B052477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49D67-DB43-C62F-3485-D52562F6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8FCF9-CB24-E007-87D5-73F75E05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9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EB85CD-909A-0AB8-74FB-359B69E6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780DA-DB10-FC01-869E-45C1E5475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93371-7312-0B64-ED72-CBC7FD965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F674E6-ADC7-0847-A8E3-E5AAE41EE091}" type="datetimeFigureOut">
              <a:rPr lang="en-US" smtClean="0"/>
              <a:t>1/13/25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A5743-4C21-9269-6BA1-8A82610DE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B3349-6B8B-6695-32E6-0E14FD011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135E57-9C3F-C04B-894D-D0A1ED0A7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D1D1F-B985-11A8-CE1A-4D50C654B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26"/>
                    </a14:imgEffect>
                    <a14:imgEffect>
                      <a14:saturation sat="53000"/>
                    </a14:imgEffect>
                  </a14:imgLayer>
                </a14:imgProps>
              </a:ext>
            </a:extLst>
          </a:blip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35DE5-32C2-2A8F-8F20-D637F7E4E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Why </a:t>
            </a:r>
            <a:r>
              <a:rPr lang="en-US" sz="5200" b="1" dirty="0">
                <a:solidFill>
                  <a:schemeClr val="bg1"/>
                </a:solidFill>
              </a:rPr>
              <a:t>YOU</a:t>
            </a:r>
            <a:r>
              <a:rPr lang="en-US" sz="5200" dirty="0">
                <a:solidFill>
                  <a:schemeClr val="bg1"/>
                </a:solidFill>
              </a:rPr>
              <a:t> should apply to be an Intern for the Solar Car Challenge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63B71-64EF-2C9C-187E-0C6672CC7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By: Triton Shoup – Lead Mechanical Judge</a:t>
            </a:r>
          </a:p>
        </p:txBody>
      </p:sp>
    </p:spTree>
    <p:extLst>
      <p:ext uri="{BB962C8B-B14F-4D97-AF65-F5344CB8AC3E}">
        <p14:creationId xmlns:p14="http://schemas.microsoft.com/office/powerpoint/2010/main" val="336738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CE82-93F3-1458-934C-71F28CA06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32363C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 Experience as an Intern</a:t>
            </a:r>
          </a:p>
        </p:txBody>
      </p:sp>
      <p:pic>
        <p:nvPicPr>
          <p:cNvPr id="5" name="Content Placeholder 4" descr="A person driving a go cart&#10;&#10;Description automatically generated">
            <a:extLst>
              <a:ext uri="{FF2B5EF4-FFF2-40B4-BE49-F238E27FC236}">
                <a16:creationId xmlns:a16="http://schemas.microsoft.com/office/drawing/2014/main" id="{64AD4D76-4B4F-9BCF-4449-65736A2CC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4914" y="1472959"/>
            <a:ext cx="3274667" cy="2456001"/>
          </a:xfrm>
          <a:ln>
            <a:solidFill>
              <a:schemeClr val="tx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A8014-FAD4-36CE-8B9B-D070FCE7F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519" y="1481760"/>
            <a:ext cx="3657600" cy="24384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0FCC8E-A40B-51F3-74ED-A2C07079F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247" y="4321129"/>
            <a:ext cx="3657600" cy="24384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F2DAE6-74DD-B4D5-FE68-732A10E1D2DD}"/>
              </a:ext>
            </a:extLst>
          </p:cNvPr>
          <p:cNvSpPr txBox="1"/>
          <p:nvPr/>
        </p:nvSpPr>
        <p:spPr>
          <a:xfrm>
            <a:off x="0" y="1404217"/>
            <a:ext cx="46149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Dallas, TX, Winston Solar Car Team: 2016 – 2020; Captain 2017 –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Undergrad: Southern Methodist University – Mechanical Engineering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Grad: Southern Methodist University – Dual master's program in Mechanical Engineering and MBA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time as a SCC Intern/ Staff: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Joined 2021 – Present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Lead Mechanical Judge: 2023 - Present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Advance Team for the                        2023 Cross-Country Race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5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68599-AA90-A8F6-78DA-FEFDC6FBA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7" y="649674"/>
            <a:ext cx="4284420" cy="161536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Definition: Intern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650" y="642750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B1E84-9812-FB40-3B25-BB849CB84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317" y="328142"/>
            <a:ext cx="6174856" cy="2043866"/>
          </a:xfrm>
        </p:spPr>
        <p:txBody>
          <a:bodyPr>
            <a:noAutofit/>
          </a:bodyPr>
          <a:lstStyle/>
          <a:p>
            <a:r>
              <a:rPr lang="en-US" sz="1800" dirty="0"/>
              <a:t>Typically, around 15 – 18 applicants are picked each year</a:t>
            </a:r>
          </a:p>
          <a:p>
            <a:r>
              <a:rPr lang="en-US" sz="1800" dirty="0"/>
              <a:t>Member of a solar car team prior to high school graduation </a:t>
            </a:r>
          </a:p>
          <a:p>
            <a:r>
              <a:rPr lang="en-US" sz="1800" dirty="0"/>
              <a:t>They are hand-selected by Dr. Marks through filled-out applications</a:t>
            </a:r>
          </a:p>
          <a:p>
            <a:r>
              <a:rPr lang="en-US" sz="1800" dirty="0"/>
              <a:t>Interns will arrive a few days before teams for training and to help set up for the coming year's race</a:t>
            </a:r>
          </a:p>
        </p:txBody>
      </p:sp>
      <p:pic>
        <p:nvPicPr>
          <p:cNvPr id="7" name="Picture 6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8C058F3-22E2-F17D-3CA6-3124CAE1E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42809"/>
          <a:stretch/>
        </p:blipFill>
        <p:spPr>
          <a:xfrm>
            <a:off x="1155557" y="2823776"/>
            <a:ext cx="4937760" cy="192024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 descr="A couple of young men sitting at a table with laptops&#10;&#10;Description automatically generated">
            <a:extLst>
              <a:ext uri="{FF2B5EF4-FFF2-40B4-BE49-F238E27FC236}">
                <a16:creationId xmlns:a16="http://schemas.microsoft.com/office/drawing/2014/main" id="{31F6C9C0-E341-A5D6-6F50-EFC9237E07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49" r="-3" b="35826"/>
          <a:stretch/>
        </p:blipFill>
        <p:spPr>
          <a:xfrm>
            <a:off x="6093317" y="2823776"/>
            <a:ext cx="4937760" cy="192024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 descr="A group of people wearing matching vests&#10;&#10;Description automatically generated">
            <a:extLst>
              <a:ext uri="{FF2B5EF4-FFF2-40B4-BE49-F238E27FC236}">
                <a16:creationId xmlns:a16="http://schemas.microsoft.com/office/drawing/2014/main" id="{5F1248CC-B4E4-0A2A-F87B-D723B1EE2B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78" r="-3" b="37577"/>
          <a:stretch/>
        </p:blipFill>
        <p:spPr>
          <a:xfrm>
            <a:off x="1155557" y="4744016"/>
            <a:ext cx="4937760" cy="192024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Picture 5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ADF2DAB0-12A3-446C-103D-9D75FD3921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668" r="-3" b="5182"/>
          <a:stretch/>
        </p:blipFill>
        <p:spPr>
          <a:xfrm>
            <a:off x="6096000" y="4744016"/>
            <a:ext cx="4937760" cy="192024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 descr="Two men sitting at a table with papers and a phone&#10;&#10;Description automatically generated">
            <a:extLst>
              <a:ext uri="{FF2B5EF4-FFF2-40B4-BE49-F238E27FC236}">
                <a16:creationId xmlns:a16="http://schemas.microsoft.com/office/drawing/2014/main" id="{40FDC788-97FC-942A-6E27-FF48AA2FE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4452" y="4665266"/>
            <a:ext cx="3657600" cy="2578100"/>
          </a:xfrm>
          <a:prstGeom prst="rect">
            <a:avLst/>
          </a:prstGeom>
        </p:spPr>
      </p:pic>
      <p:pic>
        <p:nvPicPr>
          <p:cNvPr id="14" name="Picture 13" descr="A group of people wearing hats&#10;&#10;Description automatically generated">
            <a:extLst>
              <a:ext uri="{FF2B5EF4-FFF2-40B4-BE49-F238E27FC236}">
                <a16:creationId xmlns:a16="http://schemas.microsoft.com/office/drawing/2014/main" id="{FD7626CD-BFAC-52C9-0883-EDB9BE6D4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72150" y="1959877"/>
            <a:ext cx="3657600" cy="2324100"/>
          </a:xfrm>
          <a:prstGeom prst="rect">
            <a:avLst/>
          </a:prstGeom>
        </p:spPr>
      </p:pic>
      <p:pic>
        <p:nvPicPr>
          <p:cNvPr id="15" name="Picture 14" descr="A group of people standing in a parking lot&#10;&#10;Description automatically generated">
            <a:extLst>
              <a:ext uri="{FF2B5EF4-FFF2-40B4-BE49-F238E27FC236}">
                <a16:creationId xmlns:a16="http://schemas.microsoft.com/office/drawing/2014/main" id="{94532810-A957-67BF-B0C8-DAA6675AA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34452" y="-1219200"/>
            <a:ext cx="3657600" cy="2438400"/>
          </a:xfrm>
          <a:prstGeom prst="rect">
            <a:avLst/>
          </a:prstGeom>
        </p:spPr>
      </p:pic>
      <p:pic>
        <p:nvPicPr>
          <p:cNvPr id="16" name="Picture 15" descr="A person taking a picture of himself&#10;&#10;Description automatically generated">
            <a:extLst>
              <a:ext uri="{FF2B5EF4-FFF2-40B4-BE49-F238E27FC236}">
                <a16:creationId xmlns:a16="http://schemas.microsoft.com/office/drawing/2014/main" id="{EADE652C-1218-D063-B5FA-C6A2F911A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0" y="-5562744"/>
            <a:ext cx="6235700" cy="41529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8B7E200-BE08-868F-40D8-D4A10D501E29}"/>
              </a:ext>
            </a:extLst>
          </p:cNvPr>
          <p:cNvSpPr/>
          <p:nvPr/>
        </p:nvSpPr>
        <p:spPr>
          <a:xfrm>
            <a:off x="6734650" y="642750"/>
            <a:ext cx="652739" cy="45720"/>
          </a:xfrm>
          <a:prstGeom prst="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6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BEA15-6736-4837-E386-CA9B7977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64" r="2" b="8610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21B6C-D9C4-60F6-8B39-3CA8117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15775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9EF06-5807-D24B-3E84-C8899B0D30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25" r="2" b="7749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481A9D-F1E3-337E-EDC9-7D1AC03B29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15775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A9E24C-9A5F-DBFB-59D4-C6B10587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2" y="2766218"/>
            <a:ext cx="10515600" cy="1325563"/>
          </a:xfrm>
          <a:solidFill>
            <a:schemeClr val="tx1">
              <a:lumMod val="85000"/>
              <a:lumOff val="15000"/>
              <a:alpha val="90807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Scrutineering </a:t>
            </a:r>
          </a:p>
        </p:txBody>
      </p:sp>
    </p:spTree>
    <p:extLst>
      <p:ext uri="{BB962C8B-B14F-4D97-AF65-F5344CB8AC3E}">
        <p14:creationId xmlns:p14="http://schemas.microsoft.com/office/powerpoint/2010/main" val="71456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FBC6E8-78A2-DE36-6F85-9F7C1DAD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</a:rPr>
              <a:t>What a Solar Car Challenge Intern Entails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D12ED-59F8-CF72-65AE-DC516316CB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98" r="1" b="9343"/>
          <a:stretch/>
        </p:blipFill>
        <p:spPr>
          <a:xfrm>
            <a:off x="4968250" y="324472"/>
            <a:ext cx="4556762" cy="2012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57612D-35DD-8C19-74B9-C4BF29C9C1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16" r="3968" b="-3"/>
          <a:stretch/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06958-AEC1-AEC1-4D3F-A87EFCD4C3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36" r="18367" b="-3"/>
          <a:stretch/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95805-CEF9-9C91-4BA6-D761481CB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760" y="2565400"/>
            <a:ext cx="4561251" cy="3964488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Set up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Setting up for registration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Judges training 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Track set up 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Scrutineering set up </a:t>
            </a:r>
          </a:p>
          <a:p>
            <a:r>
              <a:rPr lang="en-US" sz="2200" dirty="0">
                <a:solidFill>
                  <a:srgbClr val="FFFFFF"/>
                </a:solidFill>
              </a:rPr>
              <a:t>Scrutineering </a:t>
            </a:r>
          </a:p>
          <a:p>
            <a:r>
              <a:rPr lang="en-US" sz="2200" dirty="0">
                <a:solidFill>
                  <a:srgbClr val="FFFFFF"/>
                </a:solidFill>
              </a:rPr>
              <a:t>Lead scrutineering judges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Judging Teams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Spotting</a:t>
            </a:r>
          </a:p>
          <a:p>
            <a:r>
              <a:rPr lang="en-US" sz="2200" dirty="0">
                <a:solidFill>
                  <a:srgbClr val="FFFFFF"/>
                </a:solidFill>
              </a:rPr>
              <a:t> Race Control operation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Lap counter </a:t>
            </a:r>
          </a:p>
          <a:p>
            <a:pPr lvl="1"/>
            <a:r>
              <a:rPr lang="en-US" sz="2200" dirty="0">
                <a:solidFill>
                  <a:srgbClr val="FFFFFF"/>
                </a:solidFill>
              </a:rPr>
              <a:t>Controller </a:t>
            </a:r>
          </a:p>
          <a:p>
            <a:pPr lvl="1"/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B6911-DEF2-AAF8-C8C6-C42DFA75E3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163" r="3653" b="3"/>
          <a:stretch/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F87CF2-370C-049E-42B9-E36193A2F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443" r="15089" b="3"/>
          <a:stretch/>
        </p:blipFill>
        <p:spPr>
          <a:xfrm>
            <a:off x="9617746" y="4499919"/>
            <a:ext cx="2251024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29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1C3B-D900-28FE-194E-1B7248B1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5334000" cy="1402470"/>
          </a:xfrm>
        </p:spPr>
        <p:txBody>
          <a:bodyPr anchor="t">
            <a:normAutofit/>
          </a:bodyPr>
          <a:lstStyle/>
          <a:p>
            <a:r>
              <a:rPr lang="en-US" sz="3200" dirty="0"/>
              <a:t>Why do 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4851B-9A0C-573F-C131-ACD6B0CAB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95708"/>
            <a:ext cx="6979112" cy="4415882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Great experience and memories – allows you to get the annual solar “bug” out of your system… still </a:t>
            </a:r>
            <a:r>
              <a:rPr lang="en-US" sz="2000" dirty="0" err="1"/>
              <a:t>livin</a:t>
            </a:r>
            <a:r>
              <a:rPr lang="en-US" sz="2000" dirty="0"/>
              <a:t>’ the dream!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Very positive and collaborative environment between staff, judges, and interns</a:t>
            </a:r>
          </a:p>
          <a:p>
            <a:endParaRPr lang="en-US" sz="2000" dirty="0"/>
          </a:p>
          <a:p>
            <a:r>
              <a:rPr lang="en-US" sz="2000" dirty="0"/>
              <a:t>You are allowed to voice your opinions on rules and make changes in the organization. You are not solely there to be the “to-do” person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Great recommendation opportunity from Dr. Marks - or any race staff you have direct interaction with (for applications, internships, and scholarships)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Leadership opportunity in a recognized organization associated with giants in the engineering world and beyond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976BBA8-487F-F9DD-69E3-85B0CC16EA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453"/>
          <a:stretch/>
        </p:blipFill>
        <p:spPr>
          <a:xfrm>
            <a:off x="6979129" y="1"/>
            <a:ext cx="5212862" cy="342900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E9B39D-5B2A-7619-1FC3-D41FD9F0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1453"/>
          <a:stretch/>
        </p:blipFill>
        <p:spPr>
          <a:xfrm>
            <a:off x="6979147" y="3429000"/>
            <a:ext cx="5212861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E9CA95-4B97-8C8C-F61A-B9CA25E32A31}"/>
              </a:ext>
            </a:extLst>
          </p:cNvPr>
          <p:cNvSpPr/>
          <p:nvPr/>
        </p:nvSpPr>
        <p:spPr>
          <a:xfrm>
            <a:off x="865140" y="849959"/>
            <a:ext cx="736939" cy="61249"/>
          </a:xfrm>
          <a:prstGeom prst="rect">
            <a:avLst/>
          </a:prstGeom>
          <a:solidFill>
            <a:srgbClr val="3236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0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2FA601-CB20-784E-93E6-3BFD3C080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26"/>
                    </a14:imgEffect>
                    <a14:imgEffect>
                      <a14:saturation sat="53000"/>
                    </a14:imgEffect>
                  </a14:imgLayer>
                </a14:imgProps>
              </a:ext>
            </a:extLst>
          </a:blip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solidFill>
            <a:srgbClr val="32363C">
              <a:alpha val="75267"/>
            </a:srgb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EA5B97-DCD7-E3A9-A787-6E9D31758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2357437"/>
            <a:ext cx="4572000" cy="1071563"/>
          </a:xfrm>
          <a:solidFill>
            <a:srgbClr val="32363C">
              <a:alpha val="75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4D23D-26F5-06B8-C7C7-474B00A87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2716" y="3673756"/>
            <a:ext cx="2420471" cy="485868"/>
          </a:xfrm>
          <a:solidFill>
            <a:srgbClr val="32363C">
              <a:alpha val="75267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075283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6938</TotalTime>
  <Words>299</Words>
  <Application>Microsoft Macintosh PowerPoint</Application>
  <PresentationFormat>Widescreen</PresentationFormat>
  <Paragraphs>47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Office Theme</vt:lpstr>
      <vt:lpstr>Why YOU should apply to be an Intern for the Solar Car Challenge</vt:lpstr>
      <vt:lpstr>My Experience as an Intern</vt:lpstr>
      <vt:lpstr>Definition: Intern</vt:lpstr>
      <vt:lpstr>Scrutineering </vt:lpstr>
      <vt:lpstr>What a Solar Car Challenge Intern Entails</vt:lpstr>
      <vt:lpstr>Why do it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Triton Shoup</dc:creator>
  <cp:lastModifiedBy>Triton Shoup</cp:lastModifiedBy>
  <cp:revision>4</cp:revision>
  <dcterms:created xsi:type="dcterms:W3CDTF">2025-01-13T23:02:40Z</dcterms:created>
  <dcterms:modified xsi:type="dcterms:W3CDTF">2025-01-18T18:40:59Z</dcterms:modified>
</cp:coreProperties>
</file>